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2"/>
  </p:handoutMasterIdLst>
  <p:sldIdLst>
    <p:sldId id="256" r:id="rId2"/>
    <p:sldId id="258" r:id="rId3"/>
    <p:sldId id="259" r:id="rId4"/>
    <p:sldId id="264" r:id="rId5"/>
    <p:sldId id="261" r:id="rId6"/>
    <p:sldId id="262" r:id="rId7"/>
    <p:sldId id="263" r:id="rId8"/>
    <p:sldId id="265" r:id="rId9"/>
    <p:sldId id="267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97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E9323D-80DA-43FB-B6A1-DE1406C4E10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C13468-6B0E-4946-B0F3-3F52AE38A7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18601-53A2-4EA2-BA86-A5394BF9E6CB}" type="datetimeFigureOut">
              <a:rPr lang="en-GB" smtClean="0"/>
              <a:t>04/11/2020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14E459-55FD-43E0-9497-7F9D6F67370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23ACE1-4B47-482F-A256-D4B7115DCD7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7DB2E8-67A5-4910-B3A1-03A7559837C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54971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FAC0B9-9365-4076-9C0D-9E9C539528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031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79C41-460F-41EF-869A-E11314A82533}" type="datetimeFigureOut">
              <a:rPr lang="en-GB" smtClean="0"/>
              <a:t>04/11/2020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04849" y="6356350"/>
            <a:ext cx="107727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FAC0B9-9365-4076-9C0D-9E9C539528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8290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79C41-460F-41EF-869A-E11314A82533}" type="datetimeFigureOut">
              <a:rPr lang="en-GB" smtClean="0"/>
              <a:t>04/11/2020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04849" y="6356350"/>
            <a:ext cx="107727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FAC0B9-9365-4076-9C0D-9E9C539528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1755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79C41-460F-41EF-869A-E11314A82533}" type="datetimeFigureOut">
              <a:rPr lang="en-GB" smtClean="0"/>
              <a:t>04/11/2020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04849" y="6356350"/>
            <a:ext cx="107727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FAC0B9-9365-4076-9C0D-9E9C539528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2887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79C41-460F-41EF-869A-E11314A82533}" type="datetimeFigureOut">
              <a:rPr lang="en-GB" smtClean="0"/>
              <a:t>04/11/2020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04849" y="6356350"/>
            <a:ext cx="107727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FAC0B9-9365-4076-9C0D-9E9C539528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4294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79C41-460F-41EF-869A-E11314A82533}" type="datetimeFigureOut">
              <a:rPr lang="en-GB" smtClean="0"/>
              <a:t>04/11/2020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04849" y="6356350"/>
            <a:ext cx="107727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FAC0B9-9365-4076-9C0D-9E9C539528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526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79C41-460F-41EF-869A-E11314A82533}" type="datetimeFigureOut">
              <a:rPr lang="en-GB" smtClean="0"/>
              <a:t>04/11/2020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704849" y="6356350"/>
            <a:ext cx="107727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FAC0B9-9365-4076-9C0D-9E9C539528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8045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79C41-460F-41EF-869A-E11314A82533}" type="datetimeFigureOut">
              <a:rPr lang="en-GB" smtClean="0"/>
              <a:t>04/11/2020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704849" y="6356350"/>
            <a:ext cx="107727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FAC0B9-9365-4076-9C0D-9E9C539528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2641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79C41-460F-41EF-869A-E11314A82533}" type="datetimeFigureOut">
              <a:rPr lang="en-GB" smtClean="0"/>
              <a:t>04/11/2020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704849" y="6356350"/>
            <a:ext cx="107727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FAC0B9-9365-4076-9C0D-9E9C539528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9902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79C41-460F-41EF-869A-E11314A82533}" type="datetimeFigureOut">
              <a:rPr lang="en-GB" smtClean="0"/>
              <a:t>04/11/2020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04849" y="6356350"/>
            <a:ext cx="107727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FAC0B9-9365-4076-9C0D-9E9C539528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10768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C79C41-460F-41EF-869A-E11314A82533}" type="datetimeFigureOut">
              <a:rPr lang="en-GB" smtClean="0"/>
              <a:t>04/11/2020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704849" y="6356350"/>
            <a:ext cx="10772775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3FAC0B9-9365-4076-9C0D-9E9C5395280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3294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1877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54" r="52288"/>
          <a:stretch/>
        </p:blipFill>
        <p:spPr>
          <a:xfrm>
            <a:off x="5365487" y="6081682"/>
            <a:ext cx="1324105" cy="5595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33" b="45384"/>
          <a:stretch/>
        </p:blipFill>
        <p:spPr>
          <a:xfrm>
            <a:off x="3252527" y="6036784"/>
            <a:ext cx="1522671" cy="7183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45" b="45446"/>
          <a:stretch/>
        </p:blipFill>
        <p:spPr>
          <a:xfrm>
            <a:off x="1327683" y="6014978"/>
            <a:ext cx="1333630" cy="7174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58" t="53833"/>
          <a:stretch/>
        </p:blipFill>
        <p:spPr>
          <a:xfrm>
            <a:off x="7279881" y="6153811"/>
            <a:ext cx="1485899" cy="607190"/>
          </a:xfrm>
          <a:prstGeom prst="rect">
            <a:avLst/>
          </a:prstGeom>
        </p:spPr>
      </p:pic>
      <p:pic>
        <p:nvPicPr>
          <p:cNvPr id="2050" name="Picture 2" descr="National Museums Liverpool logo World Museum Liverpool logo | Logok">
            <a:extLst>
              <a:ext uri="{FF2B5EF4-FFF2-40B4-BE49-F238E27FC236}">
                <a16:creationId xmlns:a16="http://schemas.microsoft.com/office/drawing/2014/main" id="{08364EDB-D08C-4861-8CD8-29A203A5A06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655" y="6013355"/>
            <a:ext cx="1128712" cy="84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003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virtualcuneiform.org/ARMuseum.html" TargetMode="External"/><Relationship Id="rId2" Type="http://schemas.openxmlformats.org/officeDocument/2006/relationships/hyperlink" Target="https://virtualcuneiform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hyperlink" Target="https://virtualcuneiform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.jpe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8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7.mp4"/><Relationship Id="rId7" Type="http://schemas.openxmlformats.org/officeDocument/2006/relationships/image" Target="../media/image32.jpe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3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7.mp4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2038" y="736600"/>
            <a:ext cx="6138862" cy="2387600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n-GB" sz="4000" b="1" dirty="0"/>
              <a:t>Virtual Museum ‘Takeouts’ and DIY Exhibitions </a:t>
            </a:r>
            <a:br>
              <a:rPr lang="en-GB" sz="4000" dirty="0"/>
            </a:br>
            <a:r>
              <a:rPr lang="en-GB" sz="2400" dirty="0"/>
              <a:t>– Augmented Reality Apps for Scholarship, Citizen Science and Public Engagement</a:t>
            </a:r>
            <a:endParaRPr lang="en-GB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6843" y="3508555"/>
            <a:ext cx="6261061" cy="25193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GB" sz="2800" b="1" dirty="0"/>
              <a:t>Sandra Woolley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GB" baseline="300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700" dirty="0"/>
              <a:t> </a:t>
            </a:r>
            <a:r>
              <a:rPr lang="en-GB" sz="2000" dirty="0"/>
              <a:t>James Mitchell, Tim Collins,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dirty="0"/>
              <a:t>Richard Rhodes, Tendai Rukasha,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dirty="0"/>
              <a:t>Erlend Gehlken, Eugene Ch’ng and Ashley Cooke</a:t>
            </a:r>
            <a:endParaRPr lang="en-GB" sz="2000" baseline="30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GB" sz="900" baseline="30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GB" sz="9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07A0D6A-2464-458C-A693-9EC9F7426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1910" y="1713763"/>
            <a:ext cx="1568636" cy="34304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96C8E6F-6BC0-44A7-BE4F-A78FC2C4E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2413" y="1774993"/>
            <a:ext cx="1700577" cy="346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915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Further Work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3A30215-CF6A-47E7-88F2-C9957620C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87633" cy="4187730"/>
          </a:xfrm>
        </p:spPr>
        <p:txBody>
          <a:bodyPr/>
          <a:lstStyle/>
          <a:p>
            <a:r>
              <a:rPr lang="en-GB" dirty="0"/>
              <a:t>AR app co-creation </a:t>
            </a:r>
          </a:p>
          <a:p>
            <a:r>
              <a:rPr lang="en-GB" dirty="0"/>
              <a:t>User experience design</a:t>
            </a:r>
          </a:p>
          <a:p>
            <a:r>
              <a:rPr lang="en-GB" dirty="0"/>
              <a:t>(Please see upcoming MIT Press PRESENCE Special Issue Call for Papers)</a:t>
            </a:r>
          </a:p>
          <a:p>
            <a:pPr lvl="1"/>
            <a:r>
              <a:rPr lang="en-GB" sz="2000" dirty="0">
                <a:hlinkClick r:id="rId2"/>
              </a:rPr>
              <a:t>https://virtualcuneiform.org/</a:t>
            </a:r>
            <a:r>
              <a:rPr lang="en-GB" sz="2000" dirty="0"/>
              <a:t> </a:t>
            </a:r>
          </a:p>
          <a:p>
            <a:pPr lvl="1"/>
            <a:r>
              <a:rPr lang="en-GB" sz="2000" dirty="0">
                <a:hlinkClick r:id="rId3"/>
              </a:rPr>
              <a:t>https://virtualcuneiform.org/ARMuseum.html</a:t>
            </a:r>
            <a:r>
              <a:rPr lang="en-GB" sz="2000" dirty="0"/>
              <a:t> </a:t>
            </a:r>
            <a:endParaRPr lang="en-GB" sz="2000" b="1" dirty="0"/>
          </a:p>
          <a:p>
            <a:pPr lvl="1"/>
            <a:r>
              <a:rPr lang="en-GB" sz="2000" dirty="0"/>
              <a:t>(see for slides with videos)</a:t>
            </a:r>
          </a:p>
          <a:p>
            <a:r>
              <a:rPr lang="en-GB" b="1" dirty="0"/>
              <a:t>Thank you so much for listening.</a:t>
            </a:r>
          </a:p>
          <a:p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90A29E-0FC3-4B8A-8C86-9CFBA4F77B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35"/>
          <a:stretch/>
        </p:blipFill>
        <p:spPr>
          <a:xfrm>
            <a:off x="7918914" y="1213375"/>
            <a:ext cx="2968161" cy="4431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9216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Project Aim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058025" cy="41877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600" dirty="0"/>
              <a:t>To create </a:t>
            </a:r>
            <a:r>
              <a:rPr lang="en-GB" sz="2600" b="1" dirty="0">
                <a:solidFill>
                  <a:srgbClr val="0070C0"/>
                </a:solidFill>
              </a:rPr>
              <a:t>technology demonstrators </a:t>
            </a:r>
            <a:r>
              <a:rPr lang="en-GB" sz="2600" dirty="0"/>
              <a:t>that could supplement the co-design of useful and easy-to-use </a:t>
            </a:r>
            <a:r>
              <a:rPr lang="en-GB" sz="2600" b="1" dirty="0">
                <a:solidFill>
                  <a:srgbClr val="0070C0"/>
                </a:solidFill>
              </a:rPr>
              <a:t>AR apps aimed at benefiting diverse user groups</a:t>
            </a:r>
            <a:r>
              <a:rPr lang="en-GB" sz="2600" dirty="0"/>
              <a:t> that include </a:t>
            </a:r>
            <a:r>
              <a:rPr lang="en-GB" sz="2600" b="1" dirty="0">
                <a:solidFill>
                  <a:srgbClr val="0070C0"/>
                </a:solidFill>
              </a:rPr>
              <a:t>scholars</a:t>
            </a:r>
            <a:r>
              <a:rPr lang="en-GB" sz="2600" dirty="0"/>
              <a:t>, </a:t>
            </a:r>
            <a:r>
              <a:rPr lang="en-GB" sz="2600" b="1" dirty="0">
                <a:solidFill>
                  <a:srgbClr val="0070C0"/>
                </a:solidFill>
              </a:rPr>
              <a:t>citizen scientists </a:t>
            </a:r>
            <a:r>
              <a:rPr lang="en-GB" sz="2600" dirty="0"/>
              <a:t>and the </a:t>
            </a:r>
            <a:r>
              <a:rPr lang="en-GB" sz="2600" b="1" dirty="0">
                <a:solidFill>
                  <a:srgbClr val="0070C0"/>
                </a:solidFill>
              </a:rPr>
              <a:t>interested public</a:t>
            </a:r>
            <a:r>
              <a:rPr lang="en-GB" sz="2600" dirty="0"/>
              <a:t>, and at providing interactive, informative and personalized views of individual artefacts and virtual reconstructions.</a:t>
            </a:r>
          </a:p>
          <a:p>
            <a:pPr marL="0" indent="0">
              <a:buNone/>
            </a:pPr>
            <a:r>
              <a:rPr lang="en-GB" sz="2600" dirty="0"/>
              <a:t>To </a:t>
            </a:r>
            <a:r>
              <a:rPr lang="en-GB" sz="2600" b="1" dirty="0">
                <a:solidFill>
                  <a:srgbClr val="0070C0"/>
                </a:solidFill>
              </a:rPr>
              <a:t>enrich and supplement museum visits</a:t>
            </a:r>
            <a:r>
              <a:rPr lang="en-GB" sz="2600" dirty="0"/>
              <a:t>, support  </a:t>
            </a:r>
            <a:r>
              <a:rPr lang="en-GB" sz="2600" b="1" dirty="0">
                <a:solidFill>
                  <a:srgbClr val="0070C0"/>
                </a:solidFill>
              </a:rPr>
              <a:t>exhibition planning</a:t>
            </a:r>
            <a:r>
              <a:rPr lang="en-GB" sz="2600" dirty="0"/>
              <a:t>, and enable </a:t>
            </a:r>
            <a:r>
              <a:rPr lang="en-GB" sz="2600" b="1" dirty="0">
                <a:solidFill>
                  <a:srgbClr val="0070C0"/>
                </a:solidFill>
              </a:rPr>
              <a:t>DIY exhibitions </a:t>
            </a:r>
            <a:r>
              <a:rPr lang="en-GB" sz="2600" dirty="0"/>
              <a:t>of collected and eclectic museum artefacts. </a:t>
            </a:r>
          </a:p>
        </p:txBody>
      </p:sp>
      <p:pic>
        <p:nvPicPr>
          <p:cNvPr id="4" name="AR4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02933" y="631825"/>
            <a:ext cx="2455567" cy="518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07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365125"/>
            <a:ext cx="11134725" cy="1325563"/>
          </a:xfrm>
        </p:spPr>
        <p:txBody>
          <a:bodyPr/>
          <a:lstStyle/>
          <a:p>
            <a:r>
              <a:rPr lang="en-GB" dirty="0"/>
              <a:t>Virtual Cuneiform Tablet Reconstruction (VCTR)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288179" cy="418773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200" dirty="0"/>
              <a:t>The project evolved from our </a:t>
            </a:r>
            <a:r>
              <a:rPr lang="en-GB" sz="2200" b="1" dirty="0"/>
              <a:t>Virtual Cuneiform Tablet Reconstruction Project</a:t>
            </a:r>
            <a:r>
              <a:rPr lang="en-GB" sz="2200" dirty="0"/>
              <a:t> </a:t>
            </a:r>
            <a:r>
              <a:rPr lang="en-GB" sz="2200" dirty="0">
                <a:hlinkClick r:id="rId2"/>
              </a:rPr>
              <a:t>https://virtualcuneiform.org/</a:t>
            </a:r>
            <a:r>
              <a:rPr lang="en-GB" sz="2200" dirty="0"/>
              <a:t>              - a long-standing international collaboration aimed at supporting: </a:t>
            </a:r>
          </a:p>
          <a:p>
            <a:pPr marL="514350" indent="-514350">
              <a:buFont typeface="+mj-lt"/>
              <a:buAutoNum type="romanLcPeriod"/>
            </a:pPr>
            <a:r>
              <a:rPr lang="en-GB" sz="2200" dirty="0"/>
              <a:t>virtual access to cuneiform artefacts (Mesopotamian clay tablets inscribed with ancient cuneiform script)</a:t>
            </a:r>
          </a:p>
          <a:p>
            <a:pPr marL="514350" indent="-514350">
              <a:buFont typeface="+mj-lt"/>
              <a:buAutoNum type="romanLcPeriod"/>
            </a:pPr>
            <a:r>
              <a:rPr lang="en-GB" sz="2200" dirty="0"/>
              <a:t>virtual reconstruction of broken tablets.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A26E228-7A88-405E-AB8A-044B1B2FBB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795" y="1566863"/>
            <a:ext cx="4969646" cy="4145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489" y="1560366"/>
            <a:ext cx="5761847" cy="4158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3F8176ED-08A9-4BCC-9023-33E3AAA494FD}"/>
              </a:ext>
            </a:extLst>
          </p:cNvPr>
          <p:cNvGrpSpPr/>
          <p:nvPr/>
        </p:nvGrpSpPr>
        <p:grpSpPr>
          <a:xfrm>
            <a:off x="5883206" y="1573358"/>
            <a:ext cx="6089718" cy="4145253"/>
            <a:chOff x="2787848" y="66675"/>
            <a:chExt cx="9665061" cy="68580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2B62A60-715E-46F2-A608-DFFE2F81488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87848" y="66675"/>
              <a:ext cx="3238242" cy="6858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B2C8FCD8-7084-4C7A-96F8-05778E586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21794" y="66675"/>
              <a:ext cx="6431115" cy="6858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32C43A5-DBC0-443E-AD7B-3C96B0AA9C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29274" y="1550587"/>
            <a:ext cx="6343650" cy="4190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VCTR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b="5557"/>
          <a:stretch/>
        </p:blipFill>
        <p:spPr>
          <a:xfrm>
            <a:off x="6232734" y="2730831"/>
            <a:ext cx="5762390" cy="30612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Supporting Webpages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2734" y="596881"/>
            <a:ext cx="2592863" cy="19485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5147" y="596880"/>
            <a:ext cx="2631963" cy="198656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71726" y="5422705"/>
            <a:ext cx="22720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ea typeface="Times New Roman" panose="02020603050405020304" pitchFamily="18" charset="0"/>
              </a:rPr>
              <a:t>3D prints downloadable from site</a:t>
            </a:r>
            <a:endParaRPr lang="en-GB" sz="1200" dirty="0"/>
          </a:p>
        </p:txBody>
      </p:sp>
      <p:pic>
        <p:nvPicPr>
          <p:cNvPr id="5" name="Picture 4" descr="Shabti 3D Prints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26" y="2361499"/>
            <a:ext cx="4593570" cy="3061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802EBE-FE7D-49CE-9745-4F71E9B07818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9025146" y="471034"/>
            <a:ext cx="2640379" cy="213977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B74AC8-F09C-4C46-AAF3-F7714F11A441}"/>
              </a:ext>
            </a:extLst>
          </p:cNvPr>
          <p:cNvPicPr/>
          <p:nvPr/>
        </p:nvPicPr>
        <p:blipFill rotWithShape="1">
          <a:blip r:embed="rId9"/>
          <a:srcRect b="10044"/>
          <a:stretch/>
        </p:blipFill>
        <p:spPr>
          <a:xfrm>
            <a:off x="6096000" y="458609"/>
            <a:ext cx="2729597" cy="215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88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353800" cy="1325563"/>
          </a:xfrm>
        </p:spPr>
        <p:txBody>
          <a:bodyPr/>
          <a:lstStyle/>
          <a:p>
            <a:r>
              <a:rPr lang="en-GB" dirty="0"/>
              <a:t>Android AR App (ARCore/Processing for Android)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5"/>
          <a:stretch/>
        </p:blipFill>
        <p:spPr bwMode="auto">
          <a:xfrm>
            <a:off x="928603" y="2178262"/>
            <a:ext cx="1886902" cy="3752520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3"/>
          <a:stretch/>
        </p:blipFill>
        <p:spPr bwMode="auto">
          <a:xfrm>
            <a:off x="3693427" y="2158881"/>
            <a:ext cx="1887828" cy="3771901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9"/>
          <a:stretch/>
        </p:blipFill>
        <p:spPr bwMode="auto">
          <a:xfrm>
            <a:off x="6459177" y="2168572"/>
            <a:ext cx="1887828" cy="3771900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AR_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t="4879"/>
          <a:stretch/>
        </p:blipFill>
        <p:spPr>
          <a:xfrm>
            <a:off x="9224927" y="2168572"/>
            <a:ext cx="187804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16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iOS AR App (Swift/</a:t>
            </a:r>
            <a:r>
              <a:rPr lang="en-GB" dirty="0" err="1"/>
              <a:t>Xcode</a:t>
            </a:r>
            <a:r>
              <a:rPr lang="en-GB" dirty="0"/>
              <a:t>/ARKit)</a:t>
            </a:r>
          </a:p>
        </p:txBody>
      </p:sp>
      <p:pic>
        <p:nvPicPr>
          <p:cNvPr id="7" name="Picture 6" descr="C:\Users\55123381\AppData\Local\Microsoft\Windows\INetCache\Content.Word\image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4"/>
          <a:stretch/>
        </p:blipFill>
        <p:spPr bwMode="auto">
          <a:xfrm>
            <a:off x="838201" y="2200488"/>
            <a:ext cx="1894270" cy="3831487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C:\Users\55123381\AppData\Local\Microsoft\Windows\INetCache\Content.Word\image2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410" y="2186167"/>
            <a:ext cx="1845840" cy="3841539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Picture 8" descr="C:\Users\55123381\AppData\Local\Microsoft\Windows\INetCache\Content.Word\image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140" y="2200487"/>
            <a:ext cx="1779134" cy="3841539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AR4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16200000">
            <a:off x="8708220" y="2876117"/>
            <a:ext cx="2271533" cy="403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9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Educational 3D Model Views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747" y="1588980"/>
            <a:ext cx="1961188" cy="4128268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070" y="1588886"/>
            <a:ext cx="1966882" cy="4126371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524" y="1590675"/>
            <a:ext cx="1976369" cy="4162426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1202503" y="5753101"/>
            <a:ext cx="12164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ea typeface="Times New Roman" panose="02020603050405020304" pitchFamily="18" charset="0"/>
              </a:rPr>
              <a:t>point cloud view</a:t>
            </a:r>
            <a:endParaRPr lang="en-GB" sz="1200" dirty="0"/>
          </a:p>
        </p:txBody>
      </p:sp>
      <p:sp>
        <p:nvSpPr>
          <p:cNvPr id="10" name="Rectangle 9"/>
          <p:cNvSpPr/>
          <p:nvPr/>
        </p:nvSpPr>
        <p:spPr>
          <a:xfrm>
            <a:off x="4059083" y="5715256"/>
            <a:ext cx="11612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ea typeface="Times New Roman" panose="02020603050405020304" pitchFamily="18" charset="0"/>
              </a:rPr>
              <a:t>wire mesh view</a:t>
            </a:r>
            <a:endParaRPr lang="en-GB" sz="1200" dirty="0"/>
          </a:p>
        </p:txBody>
      </p:sp>
      <p:sp>
        <p:nvSpPr>
          <p:cNvPr id="11" name="Rectangle 10"/>
          <p:cNvSpPr/>
          <p:nvPr/>
        </p:nvSpPr>
        <p:spPr>
          <a:xfrm>
            <a:off x="6278748" y="5715255"/>
            <a:ext cx="237000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ea typeface="Times New Roman" panose="02020603050405020304" pitchFamily="18" charset="0"/>
              </a:rPr>
              <a:t>3D photographically rendered view</a:t>
            </a:r>
            <a:endParaRPr lang="en-GB" sz="1200" dirty="0"/>
          </a:p>
        </p:txBody>
      </p:sp>
      <p:pic>
        <p:nvPicPr>
          <p:cNvPr id="14" name="AR_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56310" y="1590675"/>
            <a:ext cx="1971371" cy="416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95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Exhibition Views and Interactions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EC98B32-F678-403A-9610-47822567C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5732" y="4511039"/>
            <a:ext cx="5581650" cy="1502315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3D exhibitions with and without surface, automated alignment and artefact information.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428"/>
          <a:stretch/>
        </p:blipFill>
        <p:spPr bwMode="auto">
          <a:xfrm rot="16200000">
            <a:off x="1397901" y="890956"/>
            <a:ext cx="2247844" cy="33672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1409729" y="3231138"/>
            <a:ext cx="2247845" cy="33909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AR_Landscape1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5124" r="1279"/>
          <a:stretch/>
        </p:blipFill>
        <p:spPr>
          <a:xfrm>
            <a:off x="5195732" y="1450655"/>
            <a:ext cx="5581650" cy="282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49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Individual and </a:t>
            </a:r>
            <a:r>
              <a:rPr lang="en-GB" b="1" dirty="0"/>
              <a:t>Reconstructed</a:t>
            </a:r>
            <a:r>
              <a:rPr lang="en-GB" dirty="0"/>
              <a:t> Artefact Views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A87E3E-44CE-4BB7-9F52-CA1F195C5F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57749"/>
            <a:ext cx="5133867" cy="115560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/>
              <a:t>Animated AR artefact reconstructed views of the cuneiform tablet, as it would have been, inside its envelope.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1451" r="1155" b="2351"/>
          <a:stretch/>
        </p:blipFill>
        <p:spPr bwMode="auto">
          <a:xfrm>
            <a:off x="661670" y="1690689"/>
            <a:ext cx="2487110" cy="306112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6406" y="1673594"/>
            <a:ext cx="2395661" cy="3076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AR4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16200000">
            <a:off x="7293985" y="2918469"/>
            <a:ext cx="2308274" cy="4096855"/>
          </a:xfrm>
          <a:prstGeom prst="rect">
            <a:avLst/>
          </a:prstGeom>
        </p:spPr>
      </p:pic>
      <p:pic>
        <p:nvPicPr>
          <p:cNvPr id="8" name="AR_Landscape1_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/>
          <a:srcRect l="5192"/>
          <a:stretch/>
        </p:blipFill>
        <p:spPr>
          <a:xfrm>
            <a:off x="6402150" y="1673594"/>
            <a:ext cx="4094400" cy="204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2261</TotalTime>
  <Words>302</Words>
  <Application>Microsoft Office PowerPoint</Application>
  <PresentationFormat>Widescreen</PresentationFormat>
  <Paragraphs>33</Paragraphs>
  <Slides>10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Virtual Museum ‘Takeouts’ and DIY Exhibitions  – Augmented Reality Apps for Scholarship, Citizen Science and Public Engagement</vt:lpstr>
      <vt:lpstr>Project Aim</vt:lpstr>
      <vt:lpstr>Virtual Cuneiform Tablet Reconstruction (VCTR)</vt:lpstr>
      <vt:lpstr>Supporting Webpages</vt:lpstr>
      <vt:lpstr>Android AR App (ARCore/Processing for Android)</vt:lpstr>
      <vt:lpstr>iOS AR App (Swift/Xcode/ARKit)</vt:lpstr>
      <vt:lpstr>Educational 3D Model Views</vt:lpstr>
      <vt:lpstr>Exhibition Views and Interactions</vt:lpstr>
      <vt:lpstr>Individual and Reconstructed Artefact Views</vt:lpstr>
      <vt:lpstr>Further Work</vt:lpstr>
    </vt:vector>
  </TitlesOfParts>
  <Company>MMU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 Museum ‘Takeouts’ and DIY Exhibitions –Augmented Reality Apps for Scholarship, Citizen Science and Public Engagement</dc:title>
  <dc:creator>Tim Collins</dc:creator>
  <cp:lastModifiedBy>SIW</cp:lastModifiedBy>
  <cp:revision>41</cp:revision>
  <dcterms:created xsi:type="dcterms:W3CDTF">2020-11-03T17:29:04Z</dcterms:created>
  <dcterms:modified xsi:type="dcterms:W3CDTF">2020-11-05T16:27:00Z</dcterms:modified>
</cp:coreProperties>
</file>